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258" r:id="rId2"/>
    <p:sldId id="278" r:id="rId3"/>
    <p:sldId id="263" r:id="rId4"/>
    <p:sldId id="279" r:id="rId5"/>
    <p:sldId id="29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6" r:id="rId17"/>
    <p:sldId id="272" r:id="rId18"/>
    <p:sldId id="288" r:id="rId19"/>
    <p:sldId id="281" r:id="rId20"/>
    <p:sldId id="289" r:id="rId21"/>
    <p:sldId id="282" r:id="rId22"/>
    <p:sldId id="283" r:id="rId23"/>
    <p:sldId id="284" r:id="rId24"/>
    <p:sldId id="285" r:id="rId25"/>
    <p:sldId id="286" r:id="rId26"/>
    <p:sldId id="290" r:id="rId27"/>
    <p:sldId id="291" r:id="rId28"/>
    <p:sldId id="287" r:id="rId29"/>
    <p:sldId id="292" r:id="rId30"/>
    <p:sldId id="293" r:id="rId31"/>
    <p:sldId id="264" r:id="rId32"/>
    <p:sldId id="295" r:id="rId3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246C827-142D-42C7-A19D-59FD868C2FE6}">
          <p14:sldIdLst>
            <p14:sldId id="258"/>
          </p14:sldIdLst>
        </p14:section>
        <p14:section name="Abschnitt ohne Titel" id="{DC814375-0A3D-494A-8C77-CB29FEFEE21A}">
          <p14:sldIdLst>
            <p14:sldId id="278"/>
            <p14:sldId id="263"/>
            <p14:sldId id="279"/>
            <p14:sldId id="29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5"/>
            <p14:sldId id="276"/>
            <p14:sldId id="272"/>
            <p14:sldId id="288"/>
          </p14:sldIdLst>
        </p14:section>
        <p14:section name="Abschnitt ohne Titel" id="{29C85B36-716D-44E3-B261-821A356380E5}">
          <p14:sldIdLst>
            <p14:sldId id="281"/>
            <p14:sldId id="289"/>
            <p14:sldId id="282"/>
            <p14:sldId id="283"/>
            <p14:sldId id="284"/>
            <p14:sldId id="285"/>
            <p14:sldId id="286"/>
            <p14:sldId id="290"/>
            <p14:sldId id="291"/>
            <p14:sldId id="287"/>
            <p14:sldId id="292"/>
            <p14:sldId id="293"/>
            <p14:sldId id="26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819"/>
    <a:srgbClr val="FBB600"/>
    <a:srgbClr val="FFFFFF"/>
    <a:srgbClr val="84B818"/>
    <a:srgbClr val="565656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227BE-45B9-246E-CF42-B20F53F29748}" v="28" dt="2024-06-19T11:14:33.766"/>
    <p1510:client id="{E8EB890F-4BA8-DCE3-638C-E700C3F105C8}" v="2" dt="2024-06-18T20:07:56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3" autoAdjust="0"/>
    <p:restoredTop sz="96247" autoAdjust="0"/>
  </p:normalViewPr>
  <p:slideViewPr>
    <p:cSldViewPr showGuides="1">
      <p:cViewPr>
        <p:scale>
          <a:sx n="100" d="100"/>
          <a:sy n="100" d="100"/>
        </p:scale>
        <p:origin x="1123" y="18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53E92A1-867A-A013-D912-3E2A1B8619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D50488-CD64-E9A2-3A83-92C54DA5D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0AE2F-F297-402C-BA00-23EF31C1555D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0C7A0A-C777-B29C-F36E-D9DBBC0236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272723-D3D5-36EE-B167-7A292227D7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93AB0-36F1-482B-932C-502144131F9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71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42DD7-6712-45F0-90F4-295F786127B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1880-C36E-4296-A48B-46535A98D5B9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2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40599" r="2900"/>
          <a:stretch/>
        </p:blipFill>
        <p:spPr>
          <a:xfrm>
            <a:off x="-36511" y="1563638"/>
            <a:ext cx="9217024" cy="3788305"/>
          </a:xfrm>
          <a:prstGeom prst="rect">
            <a:avLst/>
          </a:prstGeom>
        </p:spPr>
      </p:pic>
      <p:cxnSp>
        <p:nvCxnSpPr>
          <p:cNvPr id="8" name="Gerade Verbindung 8"/>
          <p:cNvCxnSpPr/>
          <p:nvPr userDrawn="1"/>
        </p:nvCxnSpPr>
        <p:spPr>
          <a:xfrm>
            <a:off x="0" y="808875"/>
            <a:ext cx="9180513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Pict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3999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3853302"/>
            <a:ext cx="8208963" cy="431800"/>
          </a:xfrm>
        </p:spPr>
        <p:txBody>
          <a:bodyPr/>
          <a:lstStyle>
            <a:lvl1pPr marL="177800" indent="-177800">
              <a:defRPr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wo Pictur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6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6" hasCustomPrompt="1"/>
          </p:nvPr>
        </p:nvSpPr>
        <p:spPr>
          <a:xfrm>
            <a:off x="4674122" y="-1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5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 dirty="0">
                <a:solidFill>
                  <a:schemeClr val="tx1"/>
                </a:solidFill>
              </a:rPr>
              <a:t>Click </a:t>
            </a:r>
            <a:r>
              <a:rPr lang="de-DE" sz="1150" dirty="0" err="1">
                <a:solidFill>
                  <a:schemeClr val="tx1"/>
                </a:solidFill>
              </a:rPr>
              <a:t>to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edit</a:t>
            </a:r>
            <a:r>
              <a:rPr lang="de-DE" sz="1150" dirty="0">
                <a:solidFill>
                  <a:schemeClr val="tx1"/>
                </a:solidFill>
              </a:rPr>
              <a:t> </a:t>
            </a:r>
            <a:r>
              <a:rPr lang="de-DE" sz="1150" dirty="0" err="1">
                <a:solidFill>
                  <a:schemeClr val="tx1"/>
                </a:solidFill>
              </a:rPr>
              <a:t>caption</a:t>
            </a:r>
            <a:r>
              <a:rPr lang="de-DE" sz="1150" dirty="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</p:spTree>
    <p:extLst>
      <p:ext uri="{BB962C8B-B14F-4D97-AF65-F5344CB8AC3E}">
        <p14:creationId xmlns:p14="http://schemas.microsoft.com/office/powerpoint/2010/main" val="3808379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44" userDrawn="1">
          <p15:clr>
            <a:srgbClr val="FBAE40"/>
          </p15:clr>
        </p15:guide>
        <p15:guide id="3" pos="2816" userDrawn="1">
          <p15:clr>
            <a:srgbClr val="FBAE40"/>
          </p15:clr>
        </p15:guide>
        <p15:guide id="4" orient="horz" pos="26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84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CHAPTER 01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9190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45164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CHAPTER 01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(optional)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26937" y="4515960"/>
            <a:ext cx="9300818" cy="478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8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End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75472" y="471192"/>
            <a:ext cx="6192738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title: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77899" y="1725613"/>
            <a:ext cx="6190311" cy="19986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defTabSz="0">
              <a:spcBef>
                <a:spcPts val="50"/>
              </a:spcBef>
              <a:tabLst>
                <a:tab pos="180000" algn="l"/>
              </a:tabLst>
            </a:pPr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10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0" y="808875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-8930" y="1563689"/>
            <a:ext cx="9152930" cy="35798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4" y="464468"/>
            <a:ext cx="864234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1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42921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 +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6" y="1058863"/>
            <a:ext cx="8642348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05586" y="3435846"/>
            <a:ext cx="2087588" cy="936129"/>
          </a:xfrm>
          <a:solidFill>
            <a:schemeClr val="accent5">
              <a:lumMod val="40000"/>
              <a:lumOff val="60000"/>
            </a:schemeClr>
          </a:solidFill>
        </p:spPr>
        <p:txBody>
          <a:bodyPr lIns="72000" tIns="72000" bIns="72000"/>
          <a:lstStyle>
            <a:lvl1pPr marL="0" indent="0" defTabSz="0">
              <a:spcBef>
                <a:spcPts val="0"/>
              </a:spcBef>
              <a:buClr>
                <a:schemeClr val="tx1"/>
              </a:buClr>
              <a:buFontTx/>
              <a:buNone/>
              <a:tabLst>
                <a:tab pos="180000" algn="l"/>
              </a:tabLst>
              <a:defRPr sz="1000" b="0"/>
            </a:lvl1pPr>
            <a:lvl2pPr marL="0" indent="0">
              <a:buClr>
                <a:schemeClr val="tx1"/>
              </a:buClr>
              <a:buFont typeface="+mj-lt"/>
              <a:buNone/>
              <a:defRPr sz="1000"/>
            </a:lvl2pPr>
            <a:lvl3pPr marL="228600" indent="-228600">
              <a:buClr>
                <a:schemeClr val="tx1"/>
              </a:buClr>
              <a:buFont typeface="+mj-lt"/>
              <a:buAutoNum type="arabicPeriod"/>
              <a:defRPr sz="1000"/>
            </a:lvl3pPr>
            <a:lvl4pPr marL="228600" indent="-228600">
              <a:buClr>
                <a:schemeClr val="tx1"/>
              </a:buClr>
              <a:buFont typeface="+mj-lt"/>
              <a:buAutoNum type="arabicPeriod"/>
              <a:defRPr sz="1000"/>
            </a:lvl4pPr>
            <a:lvl5pPr marL="228600" indent="-228600">
              <a:buClr>
                <a:schemeClr val="tx1"/>
              </a:buClr>
              <a:buFont typeface="+mj-lt"/>
              <a:buAutoNum type="arabicPeriod"/>
              <a:defRPr sz="1000"/>
            </a:lvl5pPr>
          </a:lstStyle>
          <a:p>
            <a:pPr defTabSz="0">
              <a:spcBef>
                <a:spcPts val="0"/>
              </a:spcBef>
              <a:buClr>
                <a:schemeClr val="tx1"/>
              </a:buClr>
              <a:tabLst>
                <a:tab pos="180000" algn="l"/>
              </a:tabLst>
            </a:pPr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legend</a:t>
            </a:r>
          </a:p>
          <a:p>
            <a:pPr lvl="1"/>
            <a:endParaRPr lang="de-DE" dirty="0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42337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539553" y="3917547"/>
            <a:ext cx="6048672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90229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3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(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) </a:t>
            </a:r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9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2306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0300" y="464468"/>
            <a:ext cx="862212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3576" y="1016714"/>
            <a:ext cx="8629598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11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6853" y="1851669"/>
            <a:ext cx="8637066" cy="1872605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 baseline="0"/>
            </a:lvl1pPr>
          </a:lstStyle>
          <a:p>
            <a:r>
              <a:rPr lang="en-US" dirty="0"/>
              <a:t>Click to edit text (two columns)</a:t>
            </a:r>
            <a:endParaRPr lang="de-DE" dirty="0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462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2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 #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1355" y="464468"/>
            <a:ext cx="8631819" cy="8831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1355" y="1413402"/>
            <a:ext cx="8631819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)</a:t>
            </a:r>
          </a:p>
        </p:txBody>
      </p:sp>
      <p:sp>
        <p:nvSpPr>
          <p:cNvPr id="8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1354" y="2226732"/>
            <a:ext cx="8631819" cy="1497543"/>
          </a:xfrm>
        </p:spPr>
        <p:txBody>
          <a:bodyPr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en-US" dirty="0"/>
              <a:t>Click to edit text (two columns)</a:t>
            </a:r>
            <a:endParaRPr lang="de-DE" dirty="0"/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12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 dirty="0"/>
              <a:t>►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82545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2" userDrawn="1">
          <p15:clr>
            <a:srgbClr val="FBAE40"/>
          </p15:clr>
        </p15:guide>
        <p15:guide id="2" orient="horz" pos="1529" userDrawn="1">
          <p15:clr>
            <a:srgbClr val="FBAE40"/>
          </p15:clr>
        </p15:guide>
        <p15:guide id="3" orient="horz" pos="9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0975" y="464468"/>
            <a:ext cx="417114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260975" y="1058863"/>
            <a:ext cx="4167010" cy="3313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(one column, next to picture)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4572000" y="555625"/>
            <a:ext cx="4572000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251520" y="-754564"/>
            <a:ext cx="3327534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  <p:cxnSp>
        <p:nvCxnSpPr>
          <p:cNvPr id="18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5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(two columns)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5550" y="464468"/>
            <a:ext cx="5376761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edit</a:t>
            </a:r>
            <a:r>
              <a:rPr lang="de-DE" dirty="0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0975" y="1058863"/>
            <a:ext cx="5391145" cy="33131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lvl="0"/>
            <a:r>
              <a:rPr lang="en-US" dirty="0"/>
              <a:t>Click to edit text (two columns, next to picture)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795962" y="555625"/>
            <a:ext cx="3348037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  <p:cxnSp>
        <p:nvCxnSpPr>
          <p:cNvPr id="15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663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b="1">
                <a:solidFill>
                  <a:srgbClr val="84B8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CECEBB-547B-4598-95D8-3FB4D608B5D5}" type="slidenum">
              <a:rPr lang="de-DE" smtClean="0"/>
              <a:pPr/>
              <a:t>‹N°›</a:t>
            </a:fld>
            <a:endParaRPr lang="de-DE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971600" y="3917547"/>
            <a:ext cx="7488187" cy="5539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84213" y="1058863"/>
            <a:ext cx="7775574" cy="2665412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Fifith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2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19/06/2024</a:t>
            </a:r>
            <a:endParaRPr lang="de-DE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3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/>
              <a:t>Jonas, Artur, Meriem, RL Fachprojekt | DQN_Paper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" y="4613653"/>
            <a:ext cx="1224781" cy="3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80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tabLst>
          <a:tab pos="449263" algn="l"/>
        </a:tabLst>
        <a:defRPr sz="1650" kern="1200">
          <a:solidFill>
            <a:srgbClr val="84B81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3117" userDrawn="1">
          <p15:clr>
            <a:srgbClr val="F26B43"/>
          </p15:clr>
        </p15:guide>
        <p15:guide id="5" orient="horz" pos="2845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329" userDrawn="1">
          <p15:clr>
            <a:srgbClr val="F26B43"/>
          </p15:clr>
        </p15:guide>
        <p15:guide id="8" orient="horz" pos="3014" userDrawn="1">
          <p15:clr>
            <a:srgbClr val="F26B43"/>
          </p15:clr>
        </p15:guide>
        <p15:guide id="9" orient="horz" pos="510" userDrawn="1">
          <p15:clr>
            <a:srgbClr val="F26B43"/>
          </p15:clr>
        </p15:guide>
        <p15:guide id="10" orient="horz" pos="2346" userDrawn="1">
          <p15:clr>
            <a:srgbClr val="F26B43"/>
          </p15:clr>
        </p15:guide>
        <p15:guide id="11" orient="horz" pos="2754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p3dfZGD2yXI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Kavukcuoglu,+K" TargetMode="External"/><Relationship Id="rId3" Type="http://schemas.openxmlformats.org/officeDocument/2006/relationships/hyperlink" Target="https://upload.wikimedia.org/wikipedia/commons/thumb/a/ad/Markov_Decision_Process.svg/1280px-Markov_Decision_Process.svg.png" TargetMode="External"/><Relationship Id="rId7" Type="http://schemas.openxmlformats.org/officeDocument/2006/relationships/hyperlink" Target="https://arxiv.org/search/cs?searchtype=author&amp;query=Mnih,+V" TargetMode="External"/><Relationship Id="rId12" Type="http://schemas.openxmlformats.org/officeDocument/2006/relationships/hyperlink" Target="https://arxiv.org/search/cs?searchtype=author&amp;query=Wierstra,+D" TargetMode="External"/><Relationship Id="rId2" Type="http://schemas.openxmlformats.org/officeDocument/2006/relationships/hyperlink" Target="https://commons.wikimedia.org/wiki/File:Rl_agent.png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builtin.com/sites/www.builtin.com/files/styles/ckeditor_optimize/public/inline-images/4_double-deep-q-learning.png" TargetMode="External"/><Relationship Id="rId11" Type="http://schemas.openxmlformats.org/officeDocument/2006/relationships/hyperlink" Target="https://arxiv.org/search/cs?searchtype=author&amp;query=Antonoglou,+I" TargetMode="External"/><Relationship Id="rId5" Type="http://schemas.openxmlformats.org/officeDocument/2006/relationships/hyperlink" Target="https://pylessons.com/media/Tutorials/Reinforcement-learning-tutorial/Beyond-DQN/Beyond-DQN.jpg" TargetMode="External"/><Relationship Id="rId10" Type="http://schemas.openxmlformats.org/officeDocument/2006/relationships/hyperlink" Target="https://arxiv.org/search/cs?searchtype=author&amp;query=Graves,+A" TargetMode="External"/><Relationship Id="rId4" Type="http://schemas.openxmlformats.org/officeDocument/2006/relationships/hyperlink" Target="https://images.datacamp.com/image/upload/v1666973295/Q_learning_equation_3cd6652b98.png" TargetMode="External"/><Relationship Id="rId9" Type="http://schemas.openxmlformats.org/officeDocument/2006/relationships/hyperlink" Target="https://arxiv.org/search/cs?searchtype=author&amp;query=Silver,+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552637" y="915566"/>
            <a:ext cx="8038726" cy="542300"/>
          </a:xfrm>
        </p:spPr>
        <p:txBody>
          <a:bodyPr/>
          <a:lstStyle/>
          <a:p>
            <a:pPr algn="ctr"/>
            <a:r>
              <a:rPr lang="de-DE" dirty="0"/>
              <a:t>Deep Q-Network (DQN)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3214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E643C8-07A9-293D-FADE-D80876F7CB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E36177-3237-8FE8-6C2A-6BA75E88FA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4D0E3B-0AEF-D3C9-A276-01E2C926A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29CBD5-A71C-4A4B-000D-1CF5E1ECA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Action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F1366633-BD96-AB65-5AB6-89A1C6D02A32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77899" y="1491630"/>
                <a:ext cx="6190311" cy="1998662"/>
              </a:xfrm>
            </p:spPr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under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policy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is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the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expected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return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after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taking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action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in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state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following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F1366633-BD96-AB65-5AB6-89A1C6D02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77899" y="1491630"/>
                <a:ext cx="6190311" cy="1998662"/>
              </a:xfrm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4621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Bellman‘s expectation equation..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43A16077-3B7B-AD06-038E-DEBEF7647EC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.. for action value functions:</a:t>
                </a:r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de-DE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43A16077-3B7B-AD06-038E-DEBEF7647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67891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7F53CBF-3833-31EE-19C2-93C69DBCA2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09BE89-B37E-12C9-5377-09C5E2654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7CE661-0A1B-BC39-63F1-6F21C06EB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93FA3D-477D-94D2-253B-25F5905206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Bellman‘s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optimality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equation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5869403E-F6E6-697F-B192-08FC78D2311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.. for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</a:t>
                </a: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r>
                  <a:rPr lang="de-DE" b="0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Where</a:t>
                </a:r>
                <a:r>
                  <a:rPr lang="de-DE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is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>
                    <a:solidFill>
                      <a:srgbClr val="84B819"/>
                    </a:solidFill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optimal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.</a:t>
                </a:r>
                <a:endParaRPr lang="de-DE" b="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5869403E-F6E6-697F-B192-08FC78D23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2067" t="-33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95388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BB1BFF-15BC-3645-05BE-F76602C7A9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9C9EF2-7B40-213F-DA40-2A92B3E3E74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EBDC64-19A9-33B7-6FB6-5F7D6E6CA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5A0AF8-BBB8-53A0-0842-609E5C3AC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608" y="270222"/>
            <a:ext cx="6192738" cy="914400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7DAF600C-8A70-4683-95BF-FF8D1A718136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619672" y="1050776"/>
                <a:ext cx="6190311" cy="2961134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Model-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free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reinforcement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learning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algorithm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Aims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find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optimal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rule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</a:t>
                </a:r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sz="1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sz="140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sz="140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sz="1400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de-DE" sz="1400" dirty="0"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lvl="3" indent="0">
                  <a:buNone/>
                </a:pPr>
                <a:r>
                  <a:rPr lang="de-DE" sz="1400" b="0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</a:rPr>
                  <a:t>         </a:t>
                </a:r>
                <a:endParaRPr lang="de-DE" sz="1400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Related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bellman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optimality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equation</a:t>
                </a:r>
                <a:endParaRPr lang="de-DE" i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Iteratively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updates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converge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i="0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i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i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7DAF600C-8A70-4683-95BF-FF8D1A718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619672" y="1050776"/>
                <a:ext cx="6190311" cy="2961134"/>
              </a:xfrm>
              <a:blipFill>
                <a:blip r:embed="rId2"/>
                <a:stretch>
                  <a:fillRect l="-1970" t="-2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47030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D927B1A-A9C5-080D-BED4-0C9A5B708E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AABE619-343C-938D-8136-931E51406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5A936-1231-5C67-FBCA-3D0D13B61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E2958C9-549A-2F40-E32C-3E4AE90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5776" y="210245"/>
            <a:ext cx="8642350" cy="444374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Epsilon-Greedy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C5BEC9E9-C617-8118-72D7-B180B008264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50825" y="1252135"/>
                <a:ext cx="8642350" cy="2665412"/>
              </a:xfrm>
            </p:spPr>
            <p:txBody>
              <a:bodyPr numCol="1"/>
              <a:lstStyle/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Balances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exploration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exploitation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by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choosing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 </a:t>
                </a:r>
                <a:r>
                  <a:rPr lang="de-DE" dirty="0" err="1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random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Random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𝜖</m:t>
                    </m:r>
                  </m:oMath>
                </a14:m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best-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1 -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𝜖</m:t>
                    </m:r>
                  </m:oMath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Helps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ensure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sufficient</a:t>
                </a:r>
                <a:r>
                  <a:rPr lang="de-DE" dirty="0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exploration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of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state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-action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space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Crucial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for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convergence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of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Q-Learning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optimal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action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C5BEC9E9-C617-8118-72D7-B180B0082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50825" y="1252135"/>
                <a:ext cx="8642350" cy="2665412"/>
              </a:xfrm>
              <a:blipFill>
                <a:blip r:embed="rId2"/>
                <a:stretch>
                  <a:fillRect l="-1340" t="-2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7E9B264-C65D-B311-285F-D9B17E83B4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70E4A92-3BB6-9EA6-A238-9E9ABEA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92644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918668-84FD-ABC8-EAB7-0B170C7161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0927" y="843558"/>
            <a:ext cx="8038726" cy="542300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Einführung in das Deep Q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1E8C36-7061-7502-46FF-6B2072A4273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7" y="1385858"/>
            <a:ext cx="6363366" cy="3579812"/>
          </a:xfrm>
        </p:spPr>
      </p:pic>
    </p:spTree>
    <p:extLst>
      <p:ext uri="{BB962C8B-B14F-4D97-AF65-F5344CB8AC3E}">
        <p14:creationId xmlns:p14="http://schemas.microsoft.com/office/powerpoint/2010/main" val="266297610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8A6160-876F-C3F7-2873-945DE436C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3608" y="296745"/>
            <a:ext cx="5441107" cy="444374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update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rule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&amp;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15268" y="1059582"/>
                <a:ext cx="6913463" cy="2665412"/>
              </a:xfrm>
            </p:spPr>
            <p:txBody>
              <a:bodyPr/>
              <a:lstStyle/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rule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[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𝛾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+1,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Loss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(.)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b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γ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(.)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𝑟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γ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𝑚𝑎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15268" y="1059582"/>
                <a:ext cx="6913463" cy="2665412"/>
              </a:xfrm>
              <a:blipFill>
                <a:blip r:embed="rId2"/>
                <a:stretch>
                  <a:fillRect l="-1764" t="-2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C96CA6-568F-5791-11DC-79A78F529C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E5621-70F7-5644-C338-43BABD4F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092C4B-4BBB-7162-20AB-97928B3EC7C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405CAD-B74E-D65B-34B2-60C84D241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9C10F-1503-FCA2-32C5-F6A83FB5FA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81969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B73B852-B9B5-40E0-A12E-6EA42D94D32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0B0CD8-B00E-8A62-740D-0FF4FC646F3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7C337B-02DB-6491-963A-1D6ADDED4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2D703A4-A586-D120-3AB9-D8D59B5920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5536" y="172179"/>
            <a:ext cx="7775575" cy="576064"/>
          </a:xfrm>
        </p:spPr>
        <p:txBody>
          <a:bodyPr/>
          <a:lstStyle/>
          <a:p>
            <a:r>
              <a:rPr lang="de-DE">
                <a:latin typeface="Segoe UI Light" panose="020B0502040204020203" pitchFamily="34" charset="0"/>
                <a:cs typeface="Segoe UI Light" panose="020B0502040204020203" pitchFamily="34" charset="0"/>
              </a:rPr>
              <a:t>Update rule a closer look!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9AF758D-70D9-2C8C-C077-03753616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67" y="627534"/>
            <a:ext cx="5959548" cy="357572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8380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8A6160-876F-C3F7-2873-945DE436C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3608" y="296745"/>
            <a:ext cx="5441107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 dirty="0" err="1">
                <a:latin typeface="Segoe UI Light"/>
                <a:cs typeface="Segoe UI Light"/>
              </a:rPr>
              <a:t>Gardient</a:t>
            </a:r>
            <a:endParaRPr lang="de-DE" dirty="0" err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593385" y="915566"/>
                <a:ext cx="7957230" cy="266541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θ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.</m:t>
                              </m:r>
                            </m:e>
                          </m:d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[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−</m:t>
                          </m:r>
                          <m: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</m:t>
                              </m:r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]</m:t>
                      </m:r>
                    </m:oMath>
                  </m:oMathPara>
                </a14:m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𝑎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.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𝑟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γ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𝑚𝑎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−</m:t>
                              </m:r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cs typeface="Segoe UI Light" panose="020B0502040204020203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Segoe UI Light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dirty="0"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minimize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loss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function</a:t>
                </a:r>
                <a:endParaRPr lang="de-DE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computing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gardient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for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de-DE" dirty="0" err="1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updates</a:t>
                </a:r>
                <a:r>
                  <a:rPr lang="de-DE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sz="1800" dirty="0"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←</m:t>
                    </m:r>
                  </m:oMath>
                </a14:m>
                <a:r>
                  <a:rPr lang="de-DE" sz="1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</a:t>
                </a:r>
                <a:r>
                  <a:rPr lang="de-DE" sz="1800" dirty="0">
                    <a:ea typeface="Cambria Math" panose="02040503050406030204" pitchFamily="18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𝛼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</m:oMath>
                </a14:m>
                <a:endParaRPr lang="de-DE" sz="1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7749F718-D74C-1784-5341-6F311A4FE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593385" y="915566"/>
                <a:ext cx="7957230" cy="2665412"/>
              </a:xfrm>
              <a:blipFill>
                <a:blip r:embed="rId2"/>
                <a:stretch>
                  <a:fillRect l="-1455" b="-7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C96CA6-568F-5791-11DC-79A78F529C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BE5621-70F7-5644-C338-43BABD4F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B8D6104-6E12-85BF-02CF-283207CAA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4933B4D-BCF9-4976-88F3-4B6297DC50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F86FC1E-A1EF-17C2-490C-158A25D5F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40135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Experience Replay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experiences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Pick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minibatches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update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Adresses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three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issues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Efficiency</a:t>
            </a: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Correlation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65750" lvl="1" indent="-285750"/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Catastrohic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forgetting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7188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EF3228-A70E-C1F3-7D80-590FF181DE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0FE740-E78E-070E-DA1B-CE43929FC0A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2B40C9-A848-DF65-9388-67071B47A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A976135-039F-7C6D-7596-EFC51BD35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827" y="2742739"/>
            <a:ext cx="8131645" cy="576064"/>
          </a:xfrm>
        </p:spPr>
        <p:txBody>
          <a:bodyPr/>
          <a:lstStyle/>
          <a:p>
            <a:r>
              <a:rPr lang="de-DE" dirty="0"/>
              <a:t>Was kann </a:t>
            </a:r>
            <a:r>
              <a:rPr lang="de-DE" dirty="0" err="1"/>
              <a:t>DQN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ECE7F3-254D-C96A-8C1A-28CF2F6CEB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07230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Q-Network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ED90D0A-C977-109B-F5EE-9F194495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3104"/>
            <a:ext cx="5152309" cy="2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0114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DQN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Pseudocode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EEB8B2E-A143-8000-147A-27C6EDC12F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2E0480-4835-AD40-8829-30A56D26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1" y="957386"/>
            <a:ext cx="7038479" cy="35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507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ED6EB0-D916-88BF-26BC-8674B662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A84738-E2E1-B550-CCAE-4CC79CD95C2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A37DE-88FD-56A6-05EA-4138C7752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88184C-66D1-05FD-DD2C-8A2FC9D12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Neuronal Network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BDB8C81-DA98-D20C-578B-159A0752B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635646"/>
            <a:ext cx="2946029" cy="18722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» Q-network »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neuronnal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neuronal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Layers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),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hidden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convulational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layers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),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output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(q-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values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each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action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https://youtu.be/xVkPh9E9GfE&#10;">
            <a:extLst>
              <a:ext uri="{FF2B5EF4-FFF2-40B4-BE49-F238E27FC236}">
                <a16:creationId xmlns:a16="http://schemas.microsoft.com/office/drawing/2014/main" id="{ED0305FE-0628-40DE-B099-48463A47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" t="3365"/>
          <a:stretch/>
        </p:blipFill>
        <p:spPr>
          <a:xfrm>
            <a:off x="4384923" y="1131590"/>
            <a:ext cx="4314349" cy="2079249"/>
          </a:xfrm>
          <a:prstGeom prst="rect">
            <a:avLst/>
          </a:prstGeom>
        </p:spPr>
      </p:pic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2A2E7B79-F3C2-C35F-A935-A5743237AC5E}"/>
              </a:ext>
            </a:extLst>
          </p:cNvPr>
          <p:cNvSpPr txBox="1">
            <a:spLocks/>
          </p:cNvSpPr>
          <p:nvPr/>
        </p:nvSpPr>
        <p:spPr>
          <a:xfrm>
            <a:off x="5480145" y="3246389"/>
            <a:ext cx="3219127" cy="2342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11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https://youtu.be/xVkPh9E9GfE</a:t>
            </a:r>
          </a:p>
          <a:p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7411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Preprocessing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game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frames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Grayscale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Downsampling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110x84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Crop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84x84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 4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frames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one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0553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Clipping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limit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interval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[-1,1]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rewards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counterproductive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strabelized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Clipping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stabelizes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0712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Within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specific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time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periode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65750" lvl="1" indent="-285750"/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and maximum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de-DE" b="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40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F3D1951-D802-7D85-EFFD-4B01F80F5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321296"/>
            <a:ext cx="9289032" cy="3900758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171251857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Paper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1F5CA7-A3C9-7A2C-3AFA-BDA3EE3B1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929752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502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Agent Class (</a:t>
            </a:r>
            <a:r>
              <a:rPr lang="en-US" sz="1500" b="1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DQNAgent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):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Responsible for controlling the DQN agent.</a:t>
            </a:r>
          </a:p>
          <a:p>
            <a:pPr lvl="2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select_action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Selects actions based on the current state.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train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Trains the agent using experiences stored in the replay memory.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update_target_network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Updates the target network periodically.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2635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Neural Network Class (DQN):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Defines the neural network architecture for approximating Q-values.</a:t>
            </a:r>
          </a:p>
          <a:p>
            <a:pPr lvl="1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__</a:t>
            </a: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init</a:t>
            </a: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__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Initializes the network with 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state_size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action_size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forward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Performs forward pass computation.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compute_loss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Computes the loss between predicted and target Q-values.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backward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Performs gradient descent.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168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AC8A2F2-9CA2-267E-9ADA-6E22AD9F62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6D84C9-00AD-B91C-D8F2-C0484E8803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DAC137-0B27-AB7C-FF0F-B59A847E6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9" name="Onlinemedien 8" title="Autonomous Driving RC Car using Deep Q Network and Reinforcement Learning // Python, Unity">
            <a:hlinkClick r:id="" action="ppaction://media"/>
            <a:extLst>
              <a:ext uri="{FF2B5EF4-FFF2-40B4-BE49-F238E27FC236}">
                <a16:creationId xmlns:a16="http://schemas.microsoft.com/office/drawing/2014/main" id="{5432C8C7-2598-2134-6194-6A2B80944F7E}"/>
              </a:ext>
            </a:extLst>
          </p:cNvPr>
          <p:cNvPicPr>
            <a:picLocks noGrp="1" noRot="1" noChangeAspect="1"/>
          </p:cNvPicPr>
          <p:nvPr>
            <p:ph sz="quarter" idx="1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9632" y="411510"/>
            <a:ext cx="6624736" cy="37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4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DECD67-69D7-82D4-0CA6-9D74B1488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9AC5C-6365-5553-ED2E-F43AAA1AD5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C251AE-5F70-0276-BE7A-6D2068396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F61EFB-92AB-2636-8610-6D767BDA2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5472" y="471192"/>
            <a:ext cx="6192738" cy="516382"/>
          </a:xfrm>
        </p:spPr>
        <p:txBody>
          <a:bodyPr/>
          <a:lstStyle/>
          <a:p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implement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A16077-3B7B-AD06-038E-DEBEF7647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308336"/>
            <a:ext cx="7704856" cy="3024336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Classes:</a:t>
            </a:r>
            <a:endParaRPr lang="en-US" sz="1800" b="0" dirty="0">
              <a:solidFill>
                <a:schemeClr val="accent2">
                  <a:lumMod val="75000"/>
                </a:schemeClr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Replay Memory Class:</a:t>
            </a:r>
            <a:endParaRPr lang="en-US" sz="15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fontAlgn="base">
              <a:spcBef>
                <a:spcPts val="1200"/>
              </a:spcBef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Manages the replay memory buffer.</a:t>
            </a:r>
          </a:p>
          <a:p>
            <a:pPr lvl="1" fontAlgn="base"/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add_experience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Adds experiences to the replay memory.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solidFill>
                  <a:srgbClr val="188038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sample_batch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Samples batches of experiences for training.</a:t>
            </a:r>
          </a:p>
          <a:p>
            <a:endParaRPr lang="de-DE" b="0" dirty="0">
              <a:latin typeface="Segoe UI Light" panose="020B0502040204020203" pitchFamily="34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4694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E92729-B95B-3E98-E4EA-C886C1B4747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2C2016-9838-7842-7573-F7C717005B1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CCD7BE-7827-5771-2BAA-B8031B97A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7E498-6DB3-94C5-9F5A-E38FBD0EB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Links / Sources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D636FC5-2109-ADFD-76E7-584CC5F35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472" y="1059582"/>
            <a:ext cx="6980904" cy="3446159"/>
          </a:xfrm>
        </p:spPr>
        <p:txBody>
          <a:bodyPr/>
          <a:lstStyle/>
          <a:p>
            <a:r>
              <a:rPr lang="de-DE" sz="1200" dirty="0"/>
              <a:t>Picture Roboter &amp; World :</a:t>
            </a:r>
          </a:p>
          <a:p>
            <a:r>
              <a:rPr lang="de-DE" sz="1200" dirty="0">
                <a:hlinkClick r:id="rId2"/>
              </a:rPr>
              <a:t>https://commons.wikimedia.org/wiki/File:Rl_agent.png</a:t>
            </a:r>
            <a:endParaRPr lang="de-DE" sz="1200" dirty="0"/>
          </a:p>
          <a:p>
            <a:r>
              <a:rPr lang="de-DE" sz="1200" dirty="0"/>
              <a:t>Markov </a:t>
            </a:r>
            <a:r>
              <a:rPr lang="de-DE" sz="1200" dirty="0" err="1"/>
              <a:t>decision</a:t>
            </a:r>
            <a:r>
              <a:rPr lang="de-DE" sz="1200" dirty="0"/>
              <a:t> </a:t>
            </a:r>
            <a:r>
              <a:rPr lang="de-DE" sz="1200" dirty="0" err="1"/>
              <a:t>process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>
                <a:hlinkClick r:id="rId3"/>
              </a:rPr>
              <a:t>https://upload.wikimedia.org/wikipedia/commons/thumb/a/ad/Markov_Decision_Process.svg/1280px-Markov_Decision_Process.svg.png</a:t>
            </a:r>
            <a:endParaRPr lang="de-DE" sz="1200" dirty="0"/>
          </a:p>
          <a:p>
            <a:r>
              <a:rPr lang="de-DE" sz="1200" dirty="0"/>
              <a:t>Update </a:t>
            </a:r>
            <a:r>
              <a:rPr lang="de-DE" sz="1200" dirty="0" err="1"/>
              <a:t>rule</a:t>
            </a:r>
            <a:r>
              <a:rPr lang="de-DE" sz="1200" dirty="0"/>
              <a:t>:</a:t>
            </a:r>
            <a:br>
              <a:rPr lang="de-DE" sz="1200" dirty="0"/>
            </a:br>
            <a:r>
              <a:rPr lang="de-DE" sz="1200" dirty="0">
                <a:hlinkClick r:id="rId4"/>
              </a:rPr>
              <a:t>https://images.datacamp.com/image/upload/v1666973295/Q_learning_equation_3cd6652b98.png</a:t>
            </a:r>
            <a:endParaRPr lang="de-DE" sz="1200" dirty="0"/>
          </a:p>
          <a:p>
            <a:r>
              <a:rPr lang="de-DE" sz="1200" dirty="0"/>
              <a:t>Policy </a:t>
            </a:r>
            <a:r>
              <a:rPr lang="de-DE" sz="1200" dirty="0" err="1"/>
              <a:t>bears</a:t>
            </a:r>
            <a:r>
              <a:rPr lang="de-DE" sz="1200" dirty="0"/>
              <a:t>:</a:t>
            </a:r>
          </a:p>
          <a:p>
            <a:r>
              <a:rPr lang="de-DE" sz="1200" dirty="0">
                <a:hlinkClick r:id="rId5"/>
              </a:rPr>
              <a:t>https://pylessons.com/media/Tutorials/Reinforcement-learning-tutorial/Beyond-DQN/Beyond-DQN.jpg</a:t>
            </a:r>
            <a:endParaRPr lang="de-DE" sz="1200" dirty="0"/>
          </a:p>
          <a:p>
            <a:r>
              <a:rPr lang="de-DE" sz="1200" dirty="0"/>
              <a:t>Target Q-network :</a:t>
            </a:r>
          </a:p>
          <a:p>
            <a:r>
              <a:rPr lang="de-DE" sz="1200" dirty="0">
                <a:hlinkClick r:id="rId6"/>
              </a:rPr>
              <a:t>https://builtin.com/sites/www.builtin.com/files/styles/ckeditor_optimize/public/inline-images/4_double-deep-q-learning.png</a:t>
            </a:r>
            <a:endParaRPr lang="de-DE" sz="1200" dirty="0"/>
          </a:p>
          <a:p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paper</a:t>
            </a:r>
            <a:r>
              <a:rPr lang="de-DE" sz="1200" dirty="0"/>
              <a:t>:</a:t>
            </a:r>
          </a:p>
          <a:p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Volodymyr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Mnih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Koray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Kavukcuoglu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Silver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Graves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Ioannis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Antonoglou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b="0" i="0" u="sng" strike="noStrike" dirty="0">
                <a:solidFill>
                  <a:srgbClr val="84B819"/>
                </a:solidFill>
                <a:effectLst/>
                <a:highlight>
                  <a:srgbClr val="FFFFFF"/>
                </a:highlight>
                <a:latin typeface="Lucida Grand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Daan </a:t>
            </a:r>
            <a:r>
              <a:rPr lang="de-DE" sz="1200" b="0" i="0" u="sng" strike="noStrike" dirty="0" err="1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Wierstra</a:t>
            </a:r>
            <a:r>
              <a:rPr lang="de-DE" sz="1200" b="0" i="0" u="sng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Lucida Grande"/>
              </a:rPr>
              <a:t>, 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Martin Riedmiller,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Playing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atari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with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deep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reinforcement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</a:t>
            </a:r>
            <a:r>
              <a:rPr lang="de-DE" sz="1200" u="sng" dirty="0" err="1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learning</a:t>
            </a:r>
            <a:r>
              <a:rPr lang="de-DE" sz="1200" u="sng" dirty="0">
                <a:solidFill>
                  <a:schemeClr val="accent1"/>
                </a:solidFill>
                <a:highlight>
                  <a:srgbClr val="FFFFFF"/>
                </a:highlight>
                <a:latin typeface="Lucida Grande"/>
              </a:rPr>
              <a:t> (2013), https://arxiv.org/pdf/1312.5602</a:t>
            </a:r>
            <a:endParaRPr lang="de-DE" sz="1200" u="sng" dirty="0">
              <a:solidFill>
                <a:schemeClr val="accent1"/>
              </a:solidFill>
            </a:endParaRPr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7606212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621395F-06AC-AE49-B00F-28A200B16B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3BF61C-3920-6770-C42C-5C62E0CA6E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94F3F6-BEB0-D93E-1FA3-8700E5215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47A331-568C-2E44-3D33-2E0A32217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7361" y="2118856"/>
            <a:ext cx="5461555" cy="914400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fr-FR" b="1" err="1">
                <a:latin typeface="Segoe UI Light"/>
                <a:cs typeface="Arial"/>
              </a:rPr>
              <a:t>Thank</a:t>
            </a:r>
            <a:r>
              <a:rPr lang="fr-FR" b="1" dirty="0">
                <a:latin typeface="Segoe UI Light"/>
                <a:cs typeface="Arial"/>
              </a:rPr>
              <a:t> </a:t>
            </a:r>
            <a:r>
              <a:rPr lang="fr-FR" b="1" err="1">
                <a:latin typeface="Segoe UI Light"/>
                <a:cs typeface="Arial"/>
              </a:rPr>
              <a:t>you</a:t>
            </a:r>
            <a:r>
              <a:rPr lang="fr-FR" b="1" dirty="0">
                <a:latin typeface="Segoe UI Light"/>
                <a:cs typeface="Arial"/>
              </a:rPr>
              <a:t> for </a:t>
            </a:r>
            <a:r>
              <a:rPr lang="fr-FR" b="1" err="1">
                <a:latin typeface="Segoe UI Light"/>
                <a:cs typeface="Arial"/>
              </a:rPr>
              <a:t>your</a:t>
            </a:r>
            <a:r>
              <a:rPr lang="fr-FR" b="1" dirty="0">
                <a:latin typeface="Segoe UI Light"/>
                <a:cs typeface="Arial"/>
              </a:rPr>
              <a:t> attention :) </a:t>
            </a:r>
            <a:endParaRPr lang="fr-FR" b="1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773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5689E1-67B0-C204-6F35-7FEDA26310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A6C818-78D7-373F-3E5E-C7617EFA691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6F20B-55E4-F707-FBFF-B19FB402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92D036A-D0C5-1A21-EFE6-CDF2175F14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White">
          <a:xfrm>
            <a:off x="2486430" y="498403"/>
            <a:ext cx="6657570" cy="444374"/>
          </a:xfrm>
        </p:spPr>
        <p:txBody>
          <a:bodyPr/>
          <a:lstStyle/>
          <a:p>
            <a:r>
              <a:rPr lang="de-DE" dirty="0" err="1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Breakout</a:t>
            </a:r>
            <a:endParaRPr lang="de-DE" dirty="0">
              <a:latin typeface="Segoe UI Variable Display Semil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20240613-0758-07.8976822">
            <a:hlinkClick r:id="" action="ppaction://media"/>
            <a:extLst>
              <a:ext uri="{FF2B5EF4-FFF2-40B4-BE49-F238E27FC236}">
                <a16:creationId xmlns:a16="http://schemas.microsoft.com/office/drawing/2014/main" id="{FDDA68FC-A8DD-F14F-485A-2807D64BBE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45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1199601"/>
            <a:ext cx="2657347" cy="3194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20240613-0759-28.0789348">
            <a:hlinkClick r:id="" action="ppaction://media"/>
            <a:extLst>
              <a:ext uri="{FF2B5EF4-FFF2-40B4-BE49-F238E27FC236}">
                <a16:creationId xmlns:a16="http://schemas.microsoft.com/office/drawing/2014/main" id="{9F4ACB5B-E634-14C8-7818-7965F8B8BA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9160" y="1199601"/>
            <a:ext cx="2625355" cy="3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41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6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9EF3228-A70E-C1F3-7D80-590FF181DE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0FE740-E78E-070E-DA1B-CE43929FC0A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2B40C9-A848-DF65-9388-67071B47A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A976135-039F-7C6D-7596-EFC51BD35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827" y="2742739"/>
            <a:ext cx="8131645" cy="576064"/>
          </a:xfrm>
        </p:spPr>
        <p:txBody>
          <a:bodyPr/>
          <a:lstStyle/>
          <a:p>
            <a:r>
              <a:rPr lang="de-DE" dirty="0"/>
              <a:t>Was ist DQN?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0ECE7F3-254D-C96A-8C1A-28CF2F6CEB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934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5689E1-67B0-C204-6F35-7FEDA26310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A6C818-78D7-373F-3E5E-C7617EFA691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6F20B-55E4-F707-FBFF-B19FB402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92D036A-D0C5-1A21-EFE6-CDF2175F14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White">
          <a:xfrm>
            <a:off x="2486430" y="498403"/>
            <a:ext cx="4171140" cy="444374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Agent-Environment Loop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8974C6E-4D7C-7A1F-CC62-DD5CB0CFF9C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520" y="1923678"/>
            <a:ext cx="4248472" cy="1728192"/>
          </a:xfrm>
        </p:spPr>
        <p:txBody>
          <a:bodyPr/>
          <a:lstStyle/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Agent </a:t>
            </a:r>
            <a:r>
              <a:rPr lang="de-DE" sz="1400" err="1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perceives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state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Agent </a:t>
            </a:r>
            <a:r>
              <a:rPr lang="de-DE" sz="1400" err="1">
                <a:solidFill>
                  <a:srgbClr val="FBB6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takes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an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action</a:t>
            </a:r>
            <a:endParaRPr lang="de-DE" sz="1400">
              <a:solidFill>
                <a:srgbClr val="84B819"/>
              </a:solidFill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 </a:t>
            </a:r>
            <a:r>
              <a:rPr lang="de-DE" sz="1400" err="1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transitions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de-DE" sz="1400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state</a:t>
            </a:r>
            <a:endParaRPr lang="de-DE" sz="1400">
              <a:solidFill>
                <a:srgbClr val="84B819"/>
              </a:solidFill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endParaRPr lang="de-DE" sz="1400">
              <a:latin typeface="Segoe UI Variable Display Semil" pitchFamily="2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lvl="4"/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Environment</a:t>
            </a:r>
            <a:r>
              <a:rPr lang="de-DE" sz="1400">
                <a:solidFill>
                  <a:srgbClr val="FFC000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provides 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de-DE" sz="1400" err="1">
                <a:solidFill>
                  <a:srgbClr val="84B819"/>
                </a:solidFill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reward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err="1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400">
                <a:latin typeface="Segoe UI Variable Display Semil" pitchFamily="2" charset="0"/>
                <a:ea typeface="Cambria Math" panose="02040503050406030204" pitchFamily="18" charset="0"/>
                <a:cs typeface="Calibri" panose="020F0502020204030204" pitchFamily="34" charset="0"/>
              </a:rPr>
              <a:t> agent</a:t>
            </a:r>
          </a:p>
          <a:p>
            <a:pPr marL="0" lvl="4" indent="0">
              <a:buNone/>
            </a:pPr>
            <a:endParaRPr lang="de-DE" sz="140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CC6CF26-889F-3E80-2A48-B4F7C62DF63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30114"/>
            <a:ext cx="4572000" cy="2970609"/>
          </a:xfrm>
        </p:spPr>
      </p:pic>
    </p:spTree>
    <p:extLst>
      <p:ext uri="{BB962C8B-B14F-4D97-AF65-F5344CB8AC3E}">
        <p14:creationId xmlns:p14="http://schemas.microsoft.com/office/powerpoint/2010/main" val="328842451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F37ACF8-A00C-B826-C469-FCEB212243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26" y="423043"/>
            <a:ext cx="4499991" cy="3873425"/>
          </a:xfrm>
          <a:ln>
            <a:solidFill>
              <a:schemeClr val="accent1"/>
            </a:solidFill>
          </a:ln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926268-72D8-5733-6DF9-9117ED6BA73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0BD883-E668-5124-C385-ADE59B5CFD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CF185-B4C5-4EAA-D9B3-977585D0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FAB3C7-8D16-9FD7-4438-F5A51D68A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504" y="411510"/>
            <a:ext cx="8127449" cy="444374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Markov Decission Process..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CE7A688-3FE0-6535-2E23-02176873DD92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32983" y="1152061"/>
                <a:ext cx="4167010" cy="33131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𝑆𝑡𝑎𝑡𝑒𝑠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/>
              </a:p>
              <a:p>
                <a:endParaRPr lang="de-DE" b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𝐴𝑐𝑡𝑖𝑜𝑛𝑠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de-DE" b="0"/>
              </a:p>
              <a:p>
                <a:endParaRPr lang="de-DE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pPr marL="0" lvl="1" indent="0">
                  <a:buNone/>
                </a:pPr>
                <a:endParaRPr lang="de-DE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pPr marL="0" lvl="1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CE7A688-3FE0-6535-2E23-02176873D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32983" y="1152061"/>
                <a:ext cx="4167010" cy="3313112"/>
              </a:xfrm>
              <a:blipFill>
                <a:blip r:embed="rId3"/>
                <a:stretch>
                  <a:fillRect l="-2928" t="-14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28694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F03B276-CE84-48D6-9E20-3F8A5A328C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1D7578-F62D-D062-4B48-BF6A20FE5D4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D451A-6184-1D56-B764-CD011DF03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95923F-AA50-47B9-2865-7B6558346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2652" y="331277"/>
            <a:ext cx="6192738" cy="914400"/>
          </a:xfrm>
        </p:spPr>
        <p:txBody>
          <a:bodyPr/>
          <a:lstStyle/>
          <a:p>
            <a:r>
              <a:rPr lang="de-DE">
                <a:latin typeface="Segoe UI Variable Display Semil" pitchFamily="2" charset="0"/>
              </a:rPr>
              <a:t>.. and its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D14D24FB-91CA-7B98-DAB7-F4733FF866F9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75079" y="1203598"/>
                <a:ext cx="6190311" cy="1998662"/>
              </a:xfrm>
            </p:spPr>
            <p:txBody>
              <a:bodyPr numCol="1"/>
              <a:lstStyle/>
              <a:p>
                <a:pPr marL="0" indent="0">
                  <a:buNone/>
                </a:pPr>
                <a:r>
                  <a:rPr lang="de-DE">
                    <a:latin typeface="Segoe UI Variable Display Semil" pitchFamily="2" charset="0"/>
                  </a:rPr>
                  <a:t>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total accumulated reward from timestep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𝑡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onwards.</a:t>
                </a:r>
              </a:p>
              <a:p>
                <a:pPr marL="0" indent="0">
                  <a:buNone/>
                </a:pPr>
                <a:endParaRPr lang="de-DE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Defined as</a:t>
                </a:r>
                <a:r>
                  <a:rPr lang="de-DE"/>
                  <a:t>:</a:t>
                </a:r>
              </a:p>
              <a:p>
                <a:pPr marL="0" indent="0">
                  <a:buNone/>
                </a:pPr>
                <a:r>
                  <a:rPr lang="de-DE"/>
                  <a:t>	</a:t>
                </a:r>
              </a:p>
              <a:p>
                <a:pPr marL="0" indent="0" algn="ctr">
                  <a:buNone/>
                </a:pPr>
                <a:r>
                  <a:rPr lang="de-DE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de-DE" b="0"/>
              </a:p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r>
                  <a:rPr lang="de-DE"/>
                  <a:t>					</a:t>
                </a:r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D14D24FB-91CA-7B98-DAB7-F4733FF86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75079" y="1203598"/>
                <a:ext cx="6190311" cy="1998662"/>
              </a:xfrm>
              <a:blipFill>
                <a:blip r:embed="rId2"/>
                <a:stretch>
                  <a:fillRect l="-2069" t="-3354" b="-88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75257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A398A10-F578-B069-FF6F-91D67553E1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Jonas, Artur, Meriem, RL Fachprojekt | DQN_Paper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8B2270-72AF-360F-73F7-6635E4EFD0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19/06/2024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911E2-8F87-830C-3802-F37ECF017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968B4DD-BCC7-3600-8B07-AE90C7288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15115125-8DC3-439A-2CF3-EC37330A6C43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89921" y="1275407"/>
                <a:ext cx="6190311" cy="2592685"/>
              </a:xfrm>
            </p:spPr>
            <p:txBody>
              <a:bodyPr/>
              <a:lstStyle/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Policy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is a function that defines the </a:t>
                </a:r>
                <a:r>
                  <a:rPr lang="de-DE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behavior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of an agent by specifying the </a:t>
                </a:r>
                <a:r>
                  <a:rPr lang="de-DE">
                    <a:solidFill>
                      <a:srgbClr val="FBB6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probability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of taking each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de-DE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endParaRPr lang="de-DE"/>
              </a:p>
              <a:p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 goal of a policy is to </a:t>
                </a:r>
                <a:r>
                  <a:rPr lang="de-DE">
                    <a:solidFill>
                      <a:srgbClr val="84B819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maximize</a:t>
                </a:r>
                <a:r>
                  <a:rPr lang="de-DE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the expected return starting from each state</a:t>
                </a:r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15115125-8DC3-439A-2CF3-EC37330A6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89921" y="1275407"/>
                <a:ext cx="6190311" cy="2592685"/>
              </a:xfrm>
              <a:blipFill>
                <a:blip r:embed="rId2"/>
                <a:stretch>
                  <a:fillRect l="-2067" t="-25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50843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lide Master">
  <a:themeElements>
    <a:clrScheme name="TU Farben für Grafik und Diagramme, ab 2022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84B819"/>
      </a:accent1>
      <a:accent2>
        <a:srgbClr val="639A00"/>
      </a:accent2>
      <a:accent3>
        <a:srgbClr val="4C4C4C"/>
      </a:accent3>
      <a:accent4>
        <a:srgbClr val="7F7F7F"/>
      </a:accent4>
      <a:accent5>
        <a:srgbClr val="B2B2B2"/>
      </a:accent5>
      <a:accent6>
        <a:srgbClr val="F28300"/>
      </a:accent6>
      <a:hlink>
        <a:srgbClr val="84B819"/>
      </a:hlink>
      <a:folHlink>
        <a:srgbClr val="84B819"/>
      </a:folHlink>
    </a:clrScheme>
    <a:fontScheme name="TU Dortmund,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tIns="0" bIns="0" numCol="2" spcCol="216000"/>
      <a:lstStyle>
        <a:defPPr marL="180000" indent="-180000" defTabSz="0">
          <a:lnSpc>
            <a:spcPct val="100000"/>
          </a:lnSpc>
          <a:spcBef>
            <a:spcPts val="0"/>
          </a:spcBef>
          <a:buFont typeface="Arial" panose="020B0604020202020204" pitchFamily="34" charset="0"/>
          <a:buChar char="•"/>
          <a:tabLst>
            <a:tab pos="180000" algn="l"/>
          </a:tabLst>
          <a:defRPr sz="165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Dortmund_templates_EN.potx" id="{D262C767-851F-47D1-A5C8-87AE5B9FEC7F}" vid="{9471DAE9-1FE9-46BB-8A3E-D30D76F79E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1312</Words>
  <Application>Microsoft Office PowerPoint</Application>
  <PresentationFormat>Affichage à l'écran (16:9)</PresentationFormat>
  <Paragraphs>246</Paragraphs>
  <Slides>32</Slides>
  <Notes>0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Artur Hryhorychenko</dc:creator>
  <cp:lastModifiedBy>aziz Hajji</cp:lastModifiedBy>
  <cp:revision>24</cp:revision>
  <dcterms:created xsi:type="dcterms:W3CDTF">2024-06-13T08:59:49Z</dcterms:created>
  <dcterms:modified xsi:type="dcterms:W3CDTF">2024-06-19T11:15:05Z</dcterms:modified>
</cp:coreProperties>
</file>